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2817144" y="-214812"/>
            <a:ext cx="5470856" cy="10501812"/>
            <a:chOff x="0" y="0"/>
            <a:chExt cx="7294475" cy="14002417"/>
          </a:xfrm>
        </p:grpSpPr>
        <p:pic>
          <p:nvPicPr>
            <p:cNvPr name="Picture 3" id="3"/>
            <p:cNvPicPr>
              <a:picLocks noChangeAspect="true"/>
            </p:cNvPicPr>
            <p:nvPr/>
          </p:nvPicPr>
          <p:blipFill>
            <a:blip r:embed="rId2"/>
            <a:srcRect l="10782" t="0" r="10782" b="0"/>
            <a:stretch>
              <a:fillRect/>
            </a:stretch>
          </p:blipFill>
          <p:spPr>
            <a:xfrm flipH="false" flipV="false">
              <a:off x="0" y="0"/>
              <a:ext cx="7294475" cy="14002417"/>
            </a:xfrm>
            <a:prstGeom prst="rect">
              <a:avLst/>
            </a:prstGeom>
          </p:spPr>
        </p:pic>
      </p:grpSp>
      <p:sp>
        <p:nvSpPr>
          <p:cNvPr name="AutoShape 4" id="4"/>
          <p:cNvSpPr/>
          <p:nvPr/>
        </p:nvSpPr>
        <p:spPr>
          <a:xfrm rot="0">
            <a:off x="3653603" y="1257300"/>
            <a:ext cx="9163541"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2078268"/>
            <a:ext cx="9986868" cy="4730499"/>
          </a:xfrm>
          <a:prstGeom prst="rect">
            <a:avLst/>
          </a:prstGeom>
        </p:spPr>
        <p:txBody>
          <a:bodyPr anchor="t" rtlCol="false" tIns="0" lIns="0" bIns="0" rIns="0">
            <a:spAutoFit/>
          </a:bodyPr>
          <a:lstStyle/>
          <a:p>
            <a:pPr>
              <a:lnSpc>
                <a:spcPts val="12078"/>
              </a:lnSpc>
            </a:pPr>
            <a:r>
              <a:rPr lang="en-US" sz="10980">
                <a:solidFill>
                  <a:srgbClr val="FFFFFF"/>
                </a:solidFill>
                <a:latin typeface="Poppins Bold"/>
              </a:rPr>
              <a:t>Enterprise Systems Architecture</a:t>
            </a:r>
          </a:p>
        </p:txBody>
      </p:sp>
      <p:grpSp>
        <p:nvGrpSpPr>
          <p:cNvPr name="Group 6" id="6"/>
          <p:cNvGrpSpPr/>
          <p:nvPr/>
        </p:nvGrpSpPr>
        <p:grpSpPr>
          <a:xfrm rot="0">
            <a:off x="0" y="7391611"/>
            <a:ext cx="12817144" cy="2895389"/>
            <a:chOff x="0" y="0"/>
            <a:chExt cx="3375709" cy="762572"/>
          </a:xfrm>
        </p:grpSpPr>
        <p:sp>
          <p:nvSpPr>
            <p:cNvPr name="Freeform 7" id="7"/>
            <p:cNvSpPr/>
            <p:nvPr/>
          </p:nvSpPr>
          <p:spPr>
            <a:xfrm flipH="false" flipV="false" rot="0">
              <a:off x="0" y="0"/>
              <a:ext cx="3375709" cy="762572"/>
            </a:xfrm>
            <a:custGeom>
              <a:avLst/>
              <a:gdLst/>
              <a:ahLst/>
              <a:cxnLst/>
              <a:rect r="r" b="b" t="t" l="l"/>
              <a:pathLst>
                <a:path h="762572" w="3375709">
                  <a:moveTo>
                    <a:pt x="0" y="0"/>
                  </a:moveTo>
                  <a:lnTo>
                    <a:pt x="3375709" y="0"/>
                  </a:lnTo>
                  <a:lnTo>
                    <a:pt x="3375709" y="762572"/>
                  </a:lnTo>
                  <a:lnTo>
                    <a:pt x="0" y="762572"/>
                  </a:lnTo>
                  <a:close/>
                </a:path>
              </a:pathLst>
            </a:custGeom>
            <a:solidFill>
              <a:srgbClr val="FFFFFF"/>
            </a:solidFill>
          </p:spPr>
        </p:sp>
        <p:sp>
          <p:nvSpPr>
            <p:cNvPr name="TextBox 8" id="8"/>
            <p:cNvSpPr txBox="true"/>
            <p:nvPr/>
          </p:nvSpPr>
          <p:spPr>
            <a:xfrm>
              <a:off x="0" y="-57150"/>
              <a:ext cx="3375709" cy="819722"/>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1796911"/>
            <a:ext cx="5179692" cy="7461389"/>
            <a:chOff x="0" y="0"/>
            <a:chExt cx="6906256" cy="9948519"/>
          </a:xfrm>
        </p:grpSpPr>
        <p:pic>
          <p:nvPicPr>
            <p:cNvPr name="Picture 5" id="5"/>
            <p:cNvPicPr>
              <a:picLocks noChangeAspect="true"/>
            </p:cNvPicPr>
            <p:nvPr/>
          </p:nvPicPr>
          <p:blipFill>
            <a:blip r:embed="rId2"/>
            <a:srcRect l="31297" t="0" r="31297" b="19177"/>
            <a:stretch>
              <a:fillRect/>
            </a:stretch>
          </p:blipFill>
          <p:spPr>
            <a:xfrm flipH="false" flipV="false">
              <a:off x="0" y="0"/>
              <a:ext cx="6906256" cy="9948519"/>
            </a:xfrm>
            <a:prstGeom prst="rect">
              <a:avLst/>
            </a:prstGeom>
          </p:spPr>
        </p:pic>
      </p:grpSp>
      <p:sp>
        <p:nvSpPr>
          <p:cNvPr name="TextBox 6" id="6"/>
          <p:cNvSpPr txBox="true"/>
          <p:nvPr/>
        </p:nvSpPr>
        <p:spPr>
          <a:xfrm rot="0">
            <a:off x="6690621" y="1796911"/>
            <a:ext cx="10568679"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SOA and Web Services</a:t>
            </a:r>
          </a:p>
        </p:txBody>
      </p:sp>
      <p:grpSp>
        <p:nvGrpSpPr>
          <p:cNvPr name="Group 7" id="7"/>
          <p:cNvGrpSpPr/>
          <p:nvPr/>
        </p:nvGrpSpPr>
        <p:grpSpPr>
          <a:xfrm rot="0">
            <a:off x="6690621" y="5182156"/>
            <a:ext cx="10568679" cy="4076144"/>
            <a:chOff x="0" y="0"/>
            <a:chExt cx="2783520" cy="1073552"/>
          </a:xfrm>
        </p:grpSpPr>
        <p:sp>
          <p:nvSpPr>
            <p:cNvPr name="Freeform 8" id="8"/>
            <p:cNvSpPr/>
            <p:nvPr/>
          </p:nvSpPr>
          <p:spPr>
            <a:xfrm flipH="false" flipV="false" rot="0">
              <a:off x="0" y="0"/>
              <a:ext cx="2783520" cy="1073552"/>
            </a:xfrm>
            <a:custGeom>
              <a:avLst/>
              <a:gdLst/>
              <a:ahLst/>
              <a:cxnLst/>
              <a:rect r="r" b="b" t="t" l="l"/>
              <a:pathLst>
                <a:path h="1073552" w="2783520">
                  <a:moveTo>
                    <a:pt x="0" y="0"/>
                  </a:moveTo>
                  <a:lnTo>
                    <a:pt x="2783520" y="0"/>
                  </a:lnTo>
                  <a:lnTo>
                    <a:pt x="2783520" y="1073552"/>
                  </a:lnTo>
                  <a:lnTo>
                    <a:pt x="0" y="1073552"/>
                  </a:lnTo>
                  <a:close/>
                </a:path>
              </a:pathLst>
            </a:custGeom>
            <a:solidFill>
              <a:srgbClr val="FFFFFF"/>
            </a:solidFill>
          </p:spPr>
        </p:sp>
        <p:sp>
          <p:nvSpPr>
            <p:cNvPr name="TextBox 9" id="9"/>
            <p:cNvSpPr txBox="true"/>
            <p:nvPr/>
          </p:nvSpPr>
          <p:spPr>
            <a:xfrm>
              <a:off x="0" y="-57150"/>
              <a:ext cx="2783520" cy="113070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172833" y="6112153"/>
            <a:ext cx="4424545" cy="2835275"/>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Web services basically are interfaces that allow different software applications and components to be operated together. Web services are necessary because different applications operate in dissimilar ways.</a:t>
            </a:r>
          </a:p>
        </p:txBody>
      </p:sp>
      <p:sp>
        <p:nvSpPr>
          <p:cNvPr name="TextBox 11" id="11"/>
          <p:cNvSpPr txBox="true"/>
          <p:nvPr/>
        </p:nvSpPr>
        <p:spPr>
          <a:xfrm rot="0">
            <a:off x="12265920" y="6112153"/>
            <a:ext cx="4511168" cy="2130425"/>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One special feature of Web services is that the IT industry reached a consensus on certain standards concerning the communication of applications to other applications.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1796911"/>
            <a:ext cx="5179692" cy="7461389"/>
            <a:chOff x="0" y="0"/>
            <a:chExt cx="6906256" cy="9948519"/>
          </a:xfrm>
        </p:grpSpPr>
        <p:pic>
          <p:nvPicPr>
            <p:cNvPr name="Picture 5" id="5"/>
            <p:cNvPicPr>
              <a:picLocks noChangeAspect="true"/>
            </p:cNvPicPr>
            <p:nvPr/>
          </p:nvPicPr>
          <p:blipFill>
            <a:blip r:embed="rId2"/>
            <a:srcRect l="31297" t="0" r="31297" b="19177"/>
            <a:stretch>
              <a:fillRect/>
            </a:stretch>
          </p:blipFill>
          <p:spPr>
            <a:xfrm flipH="false" flipV="false">
              <a:off x="0" y="0"/>
              <a:ext cx="6906256" cy="9948519"/>
            </a:xfrm>
            <a:prstGeom prst="rect">
              <a:avLst/>
            </a:prstGeom>
          </p:spPr>
        </p:pic>
      </p:grpSp>
      <p:sp>
        <p:nvSpPr>
          <p:cNvPr name="TextBox 6" id="6"/>
          <p:cNvSpPr txBox="true"/>
          <p:nvPr/>
        </p:nvSpPr>
        <p:spPr>
          <a:xfrm rot="0">
            <a:off x="6690621" y="1796911"/>
            <a:ext cx="10568679" cy="344487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Enterprise Content Management and SOA</a:t>
            </a:r>
          </a:p>
        </p:txBody>
      </p:sp>
      <p:grpSp>
        <p:nvGrpSpPr>
          <p:cNvPr name="Group 7" id="7"/>
          <p:cNvGrpSpPr/>
          <p:nvPr/>
        </p:nvGrpSpPr>
        <p:grpSpPr>
          <a:xfrm rot="0">
            <a:off x="6690621" y="5182156"/>
            <a:ext cx="10568679" cy="4433672"/>
            <a:chOff x="0" y="0"/>
            <a:chExt cx="2783520" cy="1167716"/>
          </a:xfrm>
        </p:grpSpPr>
        <p:sp>
          <p:nvSpPr>
            <p:cNvPr name="Freeform 8" id="8"/>
            <p:cNvSpPr/>
            <p:nvPr/>
          </p:nvSpPr>
          <p:spPr>
            <a:xfrm flipH="false" flipV="false" rot="0">
              <a:off x="0" y="0"/>
              <a:ext cx="2783520" cy="1167716"/>
            </a:xfrm>
            <a:custGeom>
              <a:avLst/>
              <a:gdLst/>
              <a:ahLst/>
              <a:cxnLst/>
              <a:rect r="r" b="b" t="t" l="l"/>
              <a:pathLst>
                <a:path h="1167716" w="2783520">
                  <a:moveTo>
                    <a:pt x="0" y="0"/>
                  </a:moveTo>
                  <a:lnTo>
                    <a:pt x="2783520" y="0"/>
                  </a:lnTo>
                  <a:lnTo>
                    <a:pt x="2783520" y="1167716"/>
                  </a:lnTo>
                  <a:lnTo>
                    <a:pt x="0" y="1167716"/>
                  </a:lnTo>
                  <a:close/>
                </a:path>
              </a:pathLst>
            </a:custGeom>
            <a:solidFill>
              <a:srgbClr val="FFFFFF"/>
            </a:solidFill>
          </p:spPr>
        </p:sp>
        <p:sp>
          <p:nvSpPr>
            <p:cNvPr name="TextBox 9" id="9"/>
            <p:cNvSpPr txBox="true"/>
            <p:nvPr/>
          </p:nvSpPr>
          <p:spPr>
            <a:xfrm>
              <a:off x="0" y="-57150"/>
              <a:ext cx="2783520" cy="1224866"/>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172833" y="6112153"/>
            <a:ext cx="4424545" cy="318770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Enterprise content management strategies and tools mainly concentrate on managing any unstructured information that exists in an organization. Nevertheless, enterprise content management is also about supporting business goals, not just managing content itself.</a:t>
            </a:r>
          </a:p>
        </p:txBody>
      </p:sp>
      <p:sp>
        <p:nvSpPr>
          <p:cNvPr name="TextBox 11" id="11"/>
          <p:cNvSpPr txBox="true"/>
          <p:nvPr/>
        </p:nvSpPr>
        <p:spPr>
          <a:xfrm rot="0">
            <a:off x="12265920" y="6112153"/>
            <a:ext cx="4511168" cy="318770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Now due to SOA, the software market for enterprise content management is being overhauled. Vendors have come to an understanding that content management takes advantage of technology and information assets across the business and is no longer application specific.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1796911"/>
            <a:ext cx="5179692" cy="7461389"/>
            <a:chOff x="0" y="0"/>
            <a:chExt cx="6906256" cy="9948519"/>
          </a:xfrm>
        </p:grpSpPr>
        <p:pic>
          <p:nvPicPr>
            <p:cNvPr name="Picture 5" id="5"/>
            <p:cNvPicPr>
              <a:picLocks noChangeAspect="true"/>
            </p:cNvPicPr>
            <p:nvPr/>
          </p:nvPicPr>
          <p:blipFill>
            <a:blip r:embed="rId2"/>
            <a:srcRect l="31297" t="0" r="31297" b="19177"/>
            <a:stretch>
              <a:fillRect/>
            </a:stretch>
          </p:blipFill>
          <p:spPr>
            <a:xfrm flipH="false" flipV="false">
              <a:off x="0" y="0"/>
              <a:ext cx="6906256" cy="9948519"/>
            </a:xfrm>
            <a:prstGeom prst="rect">
              <a:avLst/>
            </a:prstGeom>
          </p:spPr>
        </p:pic>
      </p:grpSp>
      <p:sp>
        <p:nvSpPr>
          <p:cNvPr name="TextBox 6" id="6"/>
          <p:cNvSpPr txBox="true"/>
          <p:nvPr/>
        </p:nvSpPr>
        <p:spPr>
          <a:xfrm rot="0">
            <a:off x="6690621" y="1796911"/>
            <a:ext cx="10568679" cy="12160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Cloud Computing</a:t>
            </a:r>
          </a:p>
        </p:txBody>
      </p:sp>
      <p:grpSp>
        <p:nvGrpSpPr>
          <p:cNvPr name="Group 7" id="7"/>
          <p:cNvGrpSpPr/>
          <p:nvPr/>
        </p:nvGrpSpPr>
        <p:grpSpPr>
          <a:xfrm rot="0">
            <a:off x="6690621" y="5182156"/>
            <a:ext cx="10568679" cy="4433672"/>
            <a:chOff x="0" y="0"/>
            <a:chExt cx="2783520" cy="1167716"/>
          </a:xfrm>
        </p:grpSpPr>
        <p:sp>
          <p:nvSpPr>
            <p:cNvPr name="Freeform 8" id="8"/>
            <p:cNvSpPr/>
            <p:nvPr/>
          </p:nvSpPr>
          <p:spPr>
            <a:xfrm flipH="false" flipV="false" rot="0">
              <a:off x="0" y="0"/>
              <a:ext cx="2783520" cy="1167716"/>
            </a:xfrm>
            <a:custGeom>
              <a:avLst/>
              <a:gdLst/>
              <a:ahLst/>
              <a:cxnLst/>
              <a:rect r="r" b="b" t="t" l="l"/>
              <a:pathLst>
                <a:path h="1167716" w="2783520">
                  <a:moveTo>
                    <a:pt x="0" y="0"/>
                  </a:moveTo>
                  <a:lnTo>
                    <a:pt x="2783520" y="0"/>
                  </a:lnTo>
                  <a:lnTo>
                    <a:pt x="2783520" y="1167716"/>
                  </a:lnTo>
                  <a:lnTo>
                    <a:pt x="0" y="1167716"/>
                  </a:lnTo>
                  <a:close/>
                </a:path>
              </a:pathLst>
            </a:custGeom>
            <a:solidFill>
              <a:srgbClr val="FFFFFF"/>
            </a:solidFill>
          </p:spPr>
        </p:sp>
        <p:sp>
          <p:nvSpPr>
            <p:cNvPr name="TextBox 9" id="9"/>
            <p:cNvSpPr txBox="true"/>
            <p:nvPr/>
          </p:nvSpPr>
          <p:spPr>
            <a:xfrm>
              <a:off x="0" y="-57150"/>
              <a:ext cx="2783520" cy="1224866"/>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172833" y="5460930"/>
            <a:ext cx="4424545" cy="248285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Cloud computing (CC) has recently emerged as a powerful platform to support the growing needs of many organizations that do not want to own and maintain complex software systems for the enterprise.</a:t>
            </a:r>
          </a:p>
        </p:txBody>
      </p:sp>
      <p:sp>
        <p:nvSpPr>
          <p:cNvPr name="TextBox 11" id="11"/>
          <p:cNvSpPr txBox="true"/>
          <p:nvPr/>
        </p:nvSpPr>
        <p:spPr>
          <a:xfrm rot="0">
            <a:off x="12265920" y="5460930"/>
            <a:ext cx="4511168" cy="389255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The cloud computing platform provides a great alternative for these organizations as they do not have to purchase, install, or maintain the software applications, nor do they have to worry about security, privacy, and legal issues associated with data storage (assuming they choose to store their data bases on the cloud environment).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grpSp>
        <p:nvGrpSpPr>
          <p:cNvPr name="Group 2" id="2"/>
          <p:cNvGrpSpPr/>
          <p:nvPr/>
        </p:nvGrpSpPr>
        <p:grpSpPr>
          <a:xfrm rot="0">
            <a:off x="12817144" y="-214812"/>
            <a:ext cx="5470856" cy="10501812"/>
            <a:chOff x="0" y="0"/>
            <a:chExt cx="7294475" cy="14002417"/>
          </a:xfrm>
        </p:grpSpPr>
        <p:pic>
          <p:nvPicPr>
            <p:cNvPr name="Picture 3" id="3"/>
            <p:cNvPicPr>
              <a:picLocks noChangeAspect="true"/>
            </p:cNvPicPr>
            <p:nvPr/>
          </p:nvPicPr>
          <p:blipFill>
            <a:blip r:embed="rId2"/>
            <a:srcRect l="10782" t="0" r="10782" b="0"/>
            <a:stretch>
              <a:fillRect/>
            </a:stretch>
          </p:blipFill>
          <p:spPr>
            <a:xfrm flipH="false" flipV="false">
              <a:off x="0" y="0"/>
              <a:ext cx="7294475" cy="14002417"/>
            </a:xfrm>
            <a:prstGeom prst="rect">
              <a:avLst/>
            </a:prstGeom>
          </p:spPr>
        </p:pic>
      </p:grpSp>
      <p:sp>
        <p:nvSpPr>
          <p:cNvPr name="AutoShape 4" id="4"/>
          <p:cNvSpPr/>
          <p:nvPr/>
        </p:nvSpPr>
        <p:spPr>
          <a:xfrm rot="0">
            <a:off x="3653603" y="1257300"/>
            <a:ext cx="9163541"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00" y="2068743"/>
            <a:ext cx="11142339" cy="2807869"/>
          </a:xfrm>
          <a:prstGeom prst="rect">
            <a:avLst/>
          </a:prstGeom>
        </p:spPr>
        <p:txBody>
          <a:bodyPr anchor="t" rtlCol="false" tIns="0" lIns="0" bIns="0" rIns="0">
            <a:spAutoFit/>
          </a:bodyPr>
          <a:lstStyle/>
          <a:p>
            <a:pPr>
              <a:lnSpc>
                <a:spcPts val="10576"/>
              </a:lnSpc>
            </a:pPr>
            <a:r>
              <a:rPr lang="en-US" sz="9615">
                <a:solidFill>
                  <a:srgbClr val="FFFFFF"/>
                </a:solidFill>
                <a:latin typeface="Poppins Bold"/>
              </a:rPr>
              <a:t>Thank You For Your Attention!</a:t>
            </a:r>
          </a:p>
        </p:txBody>
      </p:sp>
      <p:grpSp>
        <p:nvGrpSpPr>
          <p:cNvPr name="Group 6" id="6"/>
          <p:cNvGrpSpPr/>
          <p:nvPr/>
        </p:nvGrpSpPr>
        <p:grpSpPr>
          <a:xfrm rot="0">
            <a:off x="0" y="7391611"/>
            <a:ext cx="12817144" cy="2895389"/>
            <a:chOff x="0" y="0"/>
            <a:chExt cx="3375709" cy="762572"/>
          </a:xfrm>
        </p:grpSpPr>
        <p:sp>
          <p:nvSpPr>
            <p:cNvPr name="Freeform 7" id="7"/>
            <p:cNvSpPr/>
            <p:nvPr/>
          </p:nvSpPr>
          <p:spPr>
            <a:xfrm flipH="false" flipV="false" rot="0">
              <a:off x="0" y="0"/>
              <a:ext cx="3375709" cy="762572"/>
            </a:xfrm>
            <a:custGeom>
              <a:avLst/>
              <a:gdLst/>
              <a:ahLst/>
              <a:cxnLst/>
              <a:rect r="r" b="b" t="t" l="l"/>
              <a:pathLst>
                <a:path h="762572" w="3375709">
                  <a:moveTo>
                    <a:pt x="0" y="0"/>
                  </a:moveTo>
                  <a:lnTo>
                    <a:pt x="3375709" y="0"/>
                  </a:lnTo>
                  <a:lnTo>
                    <a:pt x="3375709" y="762572"/>
                  </a:lnTo>
                  <a:lnTo>
                    <a:pt x="0" y="762572"/>
                  </a:lnTo>
                  <a:close/>
                </a:path>
              </a:pathLst>
            </a:custGeom>
            <a:solidFill>
              <a:srgbClr val="FFFFFF"/>
            </a:solidFill>
          </p:spPr>
        </p:sp>
        <p:sp>
          <p:nvSpPr>
            <p:cNvPr name="TextBox 8" id="8"/>
            <p:cNvSpPr txBox="true"/>
            <p:nvPr/>
          </p:nvSpPr>
          <p:spPr>
            <a:xfrm>
              <a:off x="0" y="-57150"/>
              <a:ext cx="3375709" cy="819722"/>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1028700" y="6029572"/>
            <a:ext cx="8484174" cy="3890570"/>
            <a:chOff x="0" y="0"/>
            <a:chExt cx="2234515" cy="1024677"/>
          </a:xfrm>
        </p:grpSpPr>
        <p:sp>
          <p:nvSpPr>
            <p:cNvPr name="Freeform 4" id="4"/>
            <p:cNvSpPr/>
            <p:nvPr/>
          </p:nvSpPr>
          <p:spPr>
            <a:xfrm flipH="false" flipV="false" rot="0">
              <a:off x="0" y="0"/>
              <a:ext cx="2234515" cy="1024677"/>
            </a:xfrm>
            <a:custGeom>
              <a:avLst/>
              <a:gdLst/>
              <a:ahLst/>
              <a:cxnLst/>
              <a:rect r="r" b="b" t="t" l="l"/>
              <a:pathLst>
                <a:path h="1024677" w="2234515">
                  <a:moveTo>
                    <a:pt x="0" y="0"/>
                  </a:moveTo>
                  <a:lnTo>
                    <a:pt x="2234515" y="0"/>
                  </a:lnTo>
                  <a:lnTo>
                    <a:pt x="2234515" y="1024677"/>
                  </a:lnTo>
                  <a:lnTo>
                    <a:pt x="0" y="1024677"/>
                  </a:lnTo>
                  <a:close/>
                </a:path>
              </a:pathLst>
            </a:custGeom>
            <a:solidFill>
              <a:srgbClr val="FFFFFF"/>
            </a:solidFill>
          </p:spPr>
        </p:sp>
        <p:sp>
          <p:nvSpPr>
            <p:cNvPr name="TextBox 5" id="5"/>
            <p:cNvSpPr txBox="true"/>
            <p:nvPr/>
          </p:nvSpPr>
          <p:spPr>
            <a:xfrm>
              <a:off x="0" y="-57150"/>
              <a:ext cx="2234515" cy="108182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92548" y="2653454"/>
            <a:ext cx="6966752" cy="5882801"/>
          </a:xfrm>
          <a:custGeom>
            <a:avLst/>
            <a:gdLst/>
            <a:ahLst/>
            <a:cxnLst/>
            <a:rect r="r" b="b" t="t" l="l"/>
            <a:pathLst>
              <a:path h="5882801" w="6966752">
                <a:moveTo>
                  <a:pt x="0" y="0"/>
                </a:moveTo>
                <a:lnTo>
                  <a:pt x="6966752" y="0"/>
                </a:lnTo>
                <a:lnTo>
                  <a:pt x="6966752" y="5882801"/>
                </a:lnTo>
                <a:lnTo>
                  <a:pt x="0" y="5882801"/>
                </a:lnTo>
                <a:lnTo>
                  <a:pt x="0" y="0"/>
                </a:lnTo>
                <a:close/>
              </a:path>
            </a:pathLst>
          </a:custGeom>
          <a:blipFill>
            <a:blip r:embed="rId2"/>
            <a:stretch>
              <a:fillRect l="0" t="0" r="0" b="0"/>
            </a:stretch>
          </a:blipFill>
        </p:spPr>
      </p:sp>
      <p:sp>
        <p:nvSpPr>
          <p:cNvPr name="TextBox 7" id="7"/>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1028700" y="2149980"/>
            <a:ext cx="7242915" cy="344487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Enterprise System Architecture</a:t>
            </a:r>
          </a:p>
        </p:txBody>
      </p:sp>
      <p:sp>
        <p:nvSpPr>
          <p:cNvPr name="TextBox 9" id="9"/>
          <p:cNvSpPr txBox="true"/>
          <p:nvPr/>
        </p:nvSpPr>
        <p:spPr>
          <a:xfrm rot="0">
            <a:off x="1304447" y="6227643"/>
            <a:ext cx="7623382" cy="350837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The enterprise systems architecture can be viewed from two different angles: (1) the functional angle that defines the ERP modules that support the various business functions of the organization and (2) the system angle that defines the ERP architecture through the physical components of hardware, software, and networking.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745098" y="4034125"/>
            <a:ext cx="7456201" cy="4871730"/>
          </a:xfrm>
          <a:custGeom>
            <a:avLst/>
            <a:gdLst/>
            <a:ahLst/>
            <a:cxnLst/>
            <a:rect r="r" b="b" t="t" l="l"/>
            <a:pathLst>
              <a:path h="4871730" w="7456201">
                <a:moveTo>
                  <a:pt x="0" y="0"/>
                </a:moveTo>
                <a:lnTo>
                  <a:pt x="7456201" y="0"/>
                </a:lnTo>
                <a:lnTo>
                  <a:pt x="7456201" y="4871729"/>
                </a:lnTo>
                <a:lnTo>
                  <a:pt x="0" y="4871729"/>
                </a:lnTo>
                <a:lnTo>
                  <a:pt x="0" y="0"/>
                </a:lnTo>
                <a:close/>
              </a:path>
            </a:pathLst>
          </a:custGeom>
          <a:blipFill>
            <a:blip r:embed="rId2"/>
            <a:stretch>
              <a:fillRect l="0" t="0" r="0" b="0"/>
            </a:stretch>
          </a:blipFill>
        </p:spPr>
      </p:sp>
      <p:sp>
        <p:nvSpPr>
          <p:cNvPr name="Freeform 4" id="4"/>
          <p:cNvSpPr/>
          <p:nvPr/>
        </p:nvSpPr>
        <p:spPr>
          <a:xfrm flipH="false" flipV="false" rot="0">
            <a:off x="8968864" y="3497349"/>
            <a:ext cx="8735923" cy="5945281"/>
          </a:xfrm>
          <a:custGeom>
            <a:avLst/>
            <a:gdLst/>
            <a:ahLst/>
            <a:cxnLst/>
            <a:rect r="r" b="b" t="t" l="l"/>
            <a:pathLst>
              <a:path h="5945281" w="8735923">
                <a:moveTo>
                  <a:pt x="0" y="0"/>
                </a:moveTo>
                <a:lnTo>
                  <a:pt x="8735923" y="0"/>
                </a:lnTo>
                <a:lnTo>
                  <a:pt x="8735923" y="5945281"/>
                </a:lnTo>
                <a:lnTo>
                  <a:pt x="0" y="5945281"/>
                </a:lnTo>
                <a:lnTo>
                  <a:pt x="0" y="0"/>
                </a:lnTo>
                <a:close/>
              </a:path>
            </a:pathLst>
          </a:custGeom>
          <a:blipFill>
            <a:blip r:embed="rId3"/>
            <a:stretch>
              <a:fillRect l="0" t="0" r="0" b="0"/>
            </a:stretch>
          </a:blipFill>
        </p:spPr>
      </p:sp>
      <p:sp>
        <p:nvSpPr>
          <p:cNvPr name="TextBox 5" id="5"/>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Pitch Deck</a:t>
            </a:r>
          </a:p>
        </p:txBody>
      </p:sp>
      <p:sp>
        <p:nvSpPr>
          <p:cNvPr name="TextBox 6" id="6"/>
          <p:cNvSpPr txBox="true"/>
          <p:nvPr/>
        </p:nvSpPr>
        <p:spPr>
          <a:xfrm rot="0">
            <a:off x="5086350" y="2056750"/>
            <a:ext cx="8115300" cy="121602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ERP Modules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7353734" y="2011723"/>
            <a:ext cx="1014064" cy="101406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7" id="7"/>
          <p:cNvSpPr txBox="true"/>
          <p:nvPr/>
        </p:nvSpPr>
        <p:spPr>
          <a:xfrm rot="0">
            <a:off x="1028700" y="2011723"/>
            <a:ext cx="6325034" cy="344487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Benefits of Key ERP Modules</a:t>
            </a:r>
          </a:p>
        </p:txBody>
      </p:sp>
      <p:sp>
        <p:nvSpPr>
          <p:cNvPr name="TextBox 8" id="8"/>
          <p:cNvSpPr txBox="true"/>
          <p:nvPr/>
        </p:nvSpPr>
        <p:spPr>
          <a:xfrm rot="0">
            <a:off x="7760381" y="2194906"/>
            <a:ext cx="200769"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1</a:t>
            </a:r>
          </a:p>
        </p:txBody>
      </p:sp>
      <p:sp>
        <p:nvSpPr>
          <p:cNvPr name="TextBox 9" id="9"/>
          <p:cNvSpPr txBox="true"/>
          <p:nvPr/>
        </p:nvSpPr>
        <p:spPr>
          <a:xfrm rot="0">
            <a:off x="8777373" y="2194906"/>
            <a:ext cx="2385268" cy="5524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Bold"/>
              </a:rPr>
              <a:t>Self Services</a:t>
            </a:r>
          </a:p>
        </p:txBody>
      </p:sp>
      <p:grpSp>
        <p:nvGrpSpPr>
          <p:cNvPr name="Group 10" id="10"/>
          <p:cNvGrpSpPr/>
          <p:nvPr/>
        </p:nvGrpSpPr>
        <p:grpSpPr>
          <a:xfrm rot="0">
            <a:off x="7353734" y="3227128"/>
            <a:ext cx="1014064" cy="101406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7754577" y="3410311"/>
            <a:ext cx="212378"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2</a:t>
            </a:r>
          </a:p>
        </p:txBody>
      </p:sp>
      <p:sp>
        <p:nvSpPr>
          <p:cNvPr name="TextBox 14" id="14"/>
          <p:cNvSpPr txBox="true"/>
          <p:nvPr/>
        </p:nvSpPr>
        <p:spPr>
          <a:xfrm rot="0">
            <a:off x="8777373" y="3410311"/>
            <a:ext cx="4954786" cy="5524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Performance Management</a:t>
            </a:r>
          </a:p>
        </p:txBody>
      </p:sp>
      <p:grpSp>
        <p:nvGrpSpPr>
          <p:cNvPr name="Group 15" id="15"/>
          <p:cNvGrpSpPr/>
          <p:nvPr/>
        </p:nvGrpSpPr>
        <p:grpSpPr>
          <a:xfrm rot="0">
            <a:off x="7353734" y="4441218"/>
            <a:ext cx="1014064" cy="101406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7748177" y="4624400"/>
            <a:ext cx="225177"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3</a:t>
            </a:r>
          </a:p>
        </p:txBody>
      </p:sp>
      <p:sp>
        <p:nvSpPr>
          <p:cNvPr name="TextBox 19" id="19"/>
          <p:cNvSpPr txBox="true"/>
          <p:nvPr/>
        </p:nvSpPr>
        <p:spPr>
          <a:xfrm rot="0">
            <a:off x="8777373" y="4624400"/>
            <a:ext cx="1873002" cy="5524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Financials</a:t>
            </a:r>
          </a:p>
        </p:txBody>
      </p:sp>
      <p:grpSp>
        <p:nvGrpSpPr>
          <p:cNvPr name="Group 20" id="20"/>
          <p:cNvGrpSpPr/>
          <p:nvPr/>
        </p:nvGrpSpPr>
        <p:grpSpPr>
          <a:xfrm rot="0">
            <a:off x="7353734" y="5655307"/>
            <a:ext cx="1014064" cy="101406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7742224" y="5838489"/>
            <a:ext cx="237083"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4</a:t>
            </a:r>
          </a:p>
        </p:txBody>
      </p:sp>
      <p:sp>
        <p:nvSpPr>
          <p:cNvPr name="TextBox 24" id="24"/>
          <p:cNvSpPr txBox="true"/>
          <p:nvPr/>
        </p:nvSpPr>
        <p:spPr>
          <a:xfrm rot="0">
            <a:off x="8777373" y="7052579"/>
            <a:ext cx="6925419" cy="5524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Procurement and Logistics Execution</a:t>
            </a:r>
          </a:p>
        </p:txBody>
      </p:sp>
      <p:grpSp>
        <p:nvGrpSpPr>
          <p:cNvPr name="Group 25" id="25"/>
          <p:cNvGrpSpPr/>
          <p:nvPr/>
        </p:nvGrpSpPr>
        <p:grpSpPr>
          <a:xfrm rot="0">
            <a:off x="7353734" y="6869396"/>
            <a:ext cx="1014064" cy="101406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7746168" y="7052579"/>
            <a:ext cx="229195"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5</a:t>
            </a:r>
          </a:p>
        </p:txBody>
      </p:sp>
      <p:grpSp>
        <p:nvGrpSpPr>
          <p:cNvPr name="Group 29" id="29"/>
          <p:cNvGrpSpPr/>
          <p:nvPr/>
        </p:nvGrpSpPr>
        <p:grpSpPr>
          <a:xfrm rot="0">
            <a:off x="7353734" y="8083486"/>
            <a:ext cx="1014064" cy="101406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7737238" y="8266668"/>
            <a:ext cx="247055"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6</a:t>
            </a:r>
          </a:p>
        </p:txBody>
      </p:sp>
      <p:sp>
        <p:nvSpPr>
          <p:cNvPr name="TextBox 33" id="33"/>
          <p:cNvSpPr txBox="true"/>
          <p:nvPr/>
        </p:nvSpPr>
        <p:spPr>
          <a:xfrm rot="0">
            <a:off x="8777373" y="8271779"/>
            <a:ext cx="7755136" cy="5524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Product Development and Manufacturing</a:t>
            </a:r>
          </a:p>
        </p:txBody>
      </p:sp>
      <p:sp>
        <p:nvSpPr>
          <p:cNvPr name="TextBox 34" id="34"/>
          <p:cNvSpPr txBox="true"/>
          <p:nvPr/>
        </p:nvSpPr>
        <p:spPr>
          <a:xfrm rot="0">
            <a:off x="8777373" y="5834075"/>
            <a:ext cx="3082826" cy="5524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HR Management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8714375" y="5143500"/>
            <a:ext cx="8544925" cy="3340853"/>
            <a:chOff x="0" y="0"/>
            <a:chExt cx="2250515" cy="879895"/>
          </a:xfrm>
        </p:grpSpPr>
        <p:sp>
          <p:nvSpPr>
            <p:cNvPr name="Freeform 4" id="4"/>
            <p:cNvSpPr/>
            <p:nvPr/>
          </p:nvSpPr>
          <p:spPr>
            <a:xfrm flipH="false" flipV="false" rot="0">
              <a:off x="0" y="0"/>
              <a:ext cx="2250515" cy="879896"/>
            </a:xfrm>
            <a:custGeom>
              <a:avLst/>
              <a:gdLst/>
              <a:ahLst/>
              <a:cxnLst/>
              <a:rect r="r" b="b" t="t" l="l"/>
              <a:pathLst>
                <a:path h="879896" w="2250515">
                  <a:moveTo>
                    <a:pt x="0" y="0"/>
                  </a:moveTo>
                  <a:lnTo>
                    <a:pt x="2250515" y="0"/>
                  </a:lnTo>
                  <a:lnTo>
                    <a:pt x="2250515" y="879896"/>
                  </a:lnTo>
                  <a:lnTo>
                    <a:pt x="0" y="879896"/>
                  </a:lnTo>
                  <a:close/>
                </a:path>
              </a:pathLst>
            </a:custGeom>
            <a:solidFill>
              <a:srgbClr val="FFFFFF"/>
            </a:solidFill>
          </p:spPr>
        </p:sp>
        <p:sp>
          <p:nvSpPr>
            <p:cNvPr name="TextBox 5" id="5"/>
            <p:cNvSpPr txBox="true"/>
            <p:nvPr/>
          </p:nvSpPr>
          <p:spPr>
            <a:xfrm>
              <a:off x="0" y="-57150"/>
              <a:ext cx="2250515" cy="93704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14817" y="2442284"/>
            <a:ext cx="7767630" cy="5930346"/>
          </a:xfrm>
          <a:custGeom>
            <a:avLst/>
            <a:gdLst/>
            <a:ahLst/>
            <a:cxnLst/>
            <a:rect r="r" b="b" t="t" l="l"/>
            <a:pathLst>
              <a:path h="5930346" w="7767630">
                <a:moveTo>
                  <a:pt x="0" y="0"/>
                </a:moveTo>
                <a:lnTo>
                  <a:pt x="7767630" y="0"/>
                </a:lnTo>
                <a:lnTo>
                  <a:pt x="7767630" y="5930346"/>
                </a:lnTo>
                <a:lnTo>
                  <a:pt x="0" y="5930346"/>
                </a:lnTo>
                <a:lnTo>
                  <a:pt x="0" y="0"/>
                </a:lnTo>
                <a:close/>
              </a:path>
            </a:pathLst>
          </a:custGeom>
          <a:blipFill>
            <a:blip r:embed="rId2"/>
            <a:stretch>
              <a:fillRect l="0" t="0" r="0" b="0"/>
            </a:stretch>
          </a:blipFill>
        </p:spPr>
      </p:sp>
      <p:sp>
        <p:nvSpPr>
          <p:cNvPr name="TextBox 7" id="7"/>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8714375" y="2005094"/>
            <a:ext cx="8115300"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ERP Architecture</a:t>
            </a:r>
          </a:p>
        </p:txBody>
      </p:sp>
      <p:sp>
        <p:nvSpPr>
          <p:cNvPr name="TextBox 9" id="9"/>
          <p:cNvSpPr txBox="true"/>
          <p:nvPr/>
        </p:nvSpPr>
        <p:spPr>
          <a:xfrm rot="0">
            <a:off x="9036594" y="5331257"/>
            <a:ext cx="7900488" cy="523875"/>
          </a:xfrm>
          <a:prstGeom prst="rect">
            <a:avLst/>
          </a:prstGeom>
        </p:spPr>
        <p:txBody>
          <a:bodyPr anchor="t" rtlCol="false" tIns="0" lIns="0" bIns="0" rIns="0">
            <a:spAutoFit/>
          </a:bodyPr>
          <a:lstStyle/>
          <a:p>
            <a:pPr algn="just">
              <a:lnSpc>
                <a:spcPts val="4199"/>
              </a:lnSpc>
            </a:pPr>
            <a:r>
              <a:rPr lang="en-US" sz="2999">
                <a:solidFill>
                  <a:srgbClr val="000000"/>
                </a:solidFill>
                <a:latin typeface="Poppins Bold"/>
              </a:rPr>
              <a:t>Layered Architecture</a:t>
            </a:r>
          </a:p>
        </p:txBody>
      </p:sp>
      <p:sp>
        <p:nvSpPr>
          <p:cNvPr name="TextBox 10" id="10"/>
          <p:cNvSpPr txBox="true"/>
          <p:nvPr/>
        </p:nvSpPr>
        <p:spPr>
          <a:xfrm rot="0">
            <a:off x="9036594" y="6050339"/>
            <a:ext cx="7900488" cy="87947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This architecture generalizes the functional layers to allow it to change with newer technologies.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8714375" y="5631697"/>
            <a:ext cx="8544925" cy="3340853"/>
            <a:chOff x="0" y="0"/>
            <a:chExt cx="2250515" cy="879895"/>
          </a:xfrm>
        </p:grpSpPr>
        <p:sp>
          <p:nvSpPr>
            <p:cNvPr name="Freeform 4" id="4"/>
            <p:cNvSpPr/>
            <p:nvPr/>
          </p:nvSpPr>
          <p:spPr>
            <a:xfrm flipH="false" flipV="false" rot="0">
              <a:off x="0" y="0"/>
              <a:ext cx="2250515" cy="879896"/>
            </a:xfrm>
            <a:custGeom>
              <a:avLst/>
              <a:gdLst/>
              <a:ahLst/>
              <a:cxnLst/>
              <a:rect r="r" b="b" t="t" l="l"/>
              <a:pathLst>
                <a:path h="879896" w="2250515">
                  <a:moveTo>
                    <a:pt x="0" y="0"/>
                  </a:moveTo>
                  <a:lnTo>
                    <a:pt x="2250515" y="0"/>
                  </a:lnTo>
                  <a:lnTo>
                    <a:pt x="2250515" y="879896"/>
                  </a:lnTo>
                  <a:lnTo>
                    <a:pt x="0" y="879896"/>
                  </a:lnTo>
                  <a:close/>
                </a:path>
              </a:pathLst>
            </a:custGeom>
            <a:solidFill>
              <a:srgbClr val="FFFFFF"/>
            </a:solidFill>
          </p:spPr>
        </p:sp>
        <p:sp>
          <p:nvSpPr>
            <p:cNvPr name="TextBox 5" id="5"/>
            <p:cNvSpPr txBox="true"/>
            <p:nvPr/>
          </p:nvSpPr>
          <p:spPr>
            <a:xfrm>
              <a:off x="0" y="-57150"/>
              <a:ext cx="2250515" cy="93704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20040" y="4335543"/>
            <a:ext cx="7584068" cy="3973114"/>
          </a:xfrm>
          <a:custGeom>
            <a:avLst/>
            <a:gdLst/>
            <a:ahLst/>
            <a:cxnLst/>
            <a:rect r="r" b="b" t="t" l="l"/>
            <a:pathLst>
              <a:path h="3973114" w="7584068">
                <a:moveTo>
                  <a:pt x="0" y="0"/>
                </a:moveTo>
                <a:lnTo>
                  <a:pt x="7584068" y="0"/>
                </a:lnTo>
                <a:lnTo>
                  <a:pt x="7584068" y="3973114"/>
                </a:lnTo>
                <a:lnTo>
                  <a:pt x="0" y="3973114"/>
                </a:lnTo>
                <a:lnTo>
                  <a:pt x="0" y="0"/>
                </a:lnTo>
                <a:close/>
              </a:path>
            </a:pathLst>
          </a:custGeom>
          <a:blipFill>
            <a:blip r:embed="rId2"/>
            <a:stretch>
              <a:fillRect l="0" t="0" r="0" b="0"/>
            </a:stretch>
          </a:blipFill>
        </p:spPr>
      </p:sp>
      <p:sp>
        <p:nvSpPr>
          <p:cNvPr name="TextBox 7" id="7"/>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8714375" y="2005094"/>
            <a:ext cx="8401717"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THREE-TIER ARCHITECTURES</a:t>
            </a:r>
          </a:p>
        </p:txBody>
      </p:sp>
      <p:sp>
        <p:nvSpPr>
          <p:cNvPr name="TextBox 9" id="9"/>
          <p:cNvSpPr txBox="true"/>
          <p:nvPr/>
        </p:nvSpPr>
        <p:spPr>
          <a:xfrm rot="0">
            <a:off x="9036594" y="6457573"/>
            <a:ext cx="7900488" cy="13176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a:rPr>
              <a:t>Most of the current ERP implementations follow a three-tiered architecture, which consists of a Web tier, an application tier, and a data tier.</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7353734" y="2011723"/>
            <a:ext cx="1014064" cy="101406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7" id="7"/>
          <p:cNvSpPr txBox="true"/>
          <p:nvPr/>
        </p:nvSpPr>
        <p:spPr>
          <a:xfrm rot="0">
            <a:off x="1028700" y="2011723"/>
            <a:ext cx="6325034" cy="3444874"/>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Benefits and Limitations</a:t>
            </a:r>
          </a:p>
        </p:txBody>
      </p:sp>
      <p:sp>
        <p:nvSpPr>
          <p:cNvPr name="TextBox 8" id="8"/>
          <p:cNvSpPr txBox="true"/>
          <p:nvPr/>
        </p:nvSpPr>
        <p:spPr>
          <a:xfrm rot="0">
            <a:off x="7760381" y="2194906"/>
            <a:ext cx="200769"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1</a:t>
            </a:r>
          </a:p>
        </p:txBody>
      </p:sp>
      <p:sp>
        <p:nvSpPr>
          <p:cNvPr name="TextBox 9" id="9"/>
          <p:cNvSpPr txBox="true"/>
          <p:nvPr/>
        </p:nvSpPr>
        <p:spPr>
          <a:xfrm rot="0">
            <a:off x="8777373" y="2200636"/>
            <a:ext cx="1960364" cy="552450"/>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Canva Sans Bold"/>
              </a:rPr>
              <a:t>Scalability</a:t>
            </a:r>
          </a:p>
        </p:txBody>
      </p:sp>
      <p:grpSp>
        <p:nvGrpSpPr>
          <p:cNvPr name="Group 10" id="10"/>
          <p:cNvGrpSpPr/>
          <p:nvPr/>
        </p:nvGrpSpPr>
        <p:grpSpPr>
          <a:xfrm rot="0">
            <a:off x="7353734" y="3227128"/>
            <a:ext cx="1014064" cy="101406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7754577" y="3410311"/>
            <a:ext cx="212378"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2</a:t>
            </a:r>
          </a:p>
        </p:txBody>
      </p:sp>
      <p:sp>
        <p:nvSpPr>
          <p:cNvPr name="TextBox 14" id="14"/>
          <p:cNvSpPr txBox="true"/>
          <p:nvPr/>
        </p:nvSpPr>
        <p:spPr>
          <a:xfrm rot="0">
            <a:off x="8777373" y="3410311"/>
            <a:ext cx="1886694" cy="5524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Reliability</a:t>
            </a:r>
          </a:p>
        </p:txBody>
      </p:sp>
      <p:grpSp>
        <p:nvGrpSpPr>
          <p:cNvPr name="Group 15" id="15"/>
          <p:cNvGrpSpPr/>
          <p:nvPr/>
        </p:nvGrpSpPr>
        <p:grpSpPr>
          <a:xfrm rot="0">
            <a:off x="7353734" y="4441218"/>
            <a:ext cx="1014064" cy="101406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7748177" y="4624400"/>
            <a:ext cx="225177"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3</a:t>
            </a:r>
          </a:p>
        </p:txBody>
      </p:sp>
      <p:sp>
        <p:nvSpPr>
          <p:cNvPr name="TextBox 19" id="19"/>
          <p:cNvSpPr txBox="true"/>
          <p:nvPr/>
        </p:nvSpPr>
        <p:spPr>
          <a:xfrm rot="0">
            <a:off x="8777373" y="4624400"/>
            <a:ext cx="1833265" cy="5524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Flexibility</a:t>
            </a:r>
          </a:p>
        </p:txBody>
      </p:sp>
      <p:grpSp>
        <p:nvGrpSpPr>
          <p:cNvPr name="Group 20" id="20"/>
          <p:cNvGrpSpPr/>
          <p:nvPr/>
        </p:nvGrpSpPr>
        <p:grpSpPr>
          <a:xfrm rot="0">
            <a:off x="7353734" y="5655307"/>
            <a:ext cx="1014064" cy="101406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7742224" y="5838489"/>
            <a:ext cx="237083"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4</a:t>
            </a:r>
          </a:p>
        </p:txBody>
      </p:sp>
      <p:sp>
        <p:nvSpPr>
          <p:cNvPr name="TextBox 24" id="24"/>
          <p:cNvSpPr txBox="true"/>
          <p:nvPr/>
        </p:nvSpPr>
        <p:spPr>
          <a:xfrm rot="0">
            <a:off x="8777373" y="7052579"/>
            <a:ext cx="1556742" cy="5524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Security</a:t>
            </a:r>
          </a:p>
        </p:txBody>
      </p:sp>
      <p:grpSp>
        <p:nvGrpSpPr>
          <p:cNvPr name="Group 25" id="25"/>
          <p:cNvGrpSpPr/>
          <p:nvPr/>
        </p:nvGrpSpPr>
        <p:grpSpPr>
          <a:xfrm rot="0">
            <a:off x="7353734" y="6869396"/>
            <a:ext cx="1014064" cy="101406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7746168" y="7052579"/>
            <a:ext cx="229195"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5</a:t>
            </a:r>
          </a:p>
        </p:txBody>
      </p:sp>
      <p:grpSp>
        <p:nvGrpSpPr>
          <p:cNvPr name="Group 29" id="29"/>
          <p:cNvGrpSpPr/>
          <p:nvPr/>
        </p:nvGrpSpPr>
        <p:grpSpPr>
          <a:xfrm rot="0">
            <a:off x="12716263" y="2011723"/>
            <a:ext cx="1014064" cy="101406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3122910" y="2194906"/>
            <a:ext cx="200769"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1</a:t>
            </a:r>
          </a:p>
        </p:txBody>
      </p:sp>
      <p:sp>
        <p:nvSpPr>
          <p:cNvPr name="TextBox 33" id="33"/>
          <p:cNvSpPr txBox="true"/>
          <p:nvPr/>
        </p:nvSpPr>
        <p:spPr>
          <a:xfrm rot="0">
            <a:off x="14139902" y="2200016"/>
            <a:ext cx="2028974" cy="5524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Economics</a:t>
            </a:r>
          </a:p>
        </p:txBody>
      </p:sp>
      <p:sp>
        <p:nvSpPr>
          <p:cNvPr name="TextBox 34" id="34"/>
          <p:cNvSpPr txBox="true"/>
          <p:nvPr/>
        </p:nvSpPr>
        <p:spPr>
          <a:xfrm rot="0">
            <a:off x="8777373" y="5834075"/>
            <a:ext cx="2084784" cy="5524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Reusability</a:t>
            </a:r>
          </a:p>
        </p:txBody>
      </p:sp>
      <p:grpSp>
        <p:nvGrpSpPr>
          <p:cNvPr name="Group 35" id="35"/>
          <p:cNvGrpSpPr/>
          <p:nvPr/>
        </p:nvGrpSpPr>
        <p:grpSpPr>
          <a:xfrm rot="0">
            <a:off x="12716263" y="3227128"/>
            <a:ext cx="1014064" cy="101406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13117106" y="3410311"/>
            <a:ext cx="212378" cy="5524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2</a:t>
            </a:r>
          </a:p>
        </p:txBody>
      </p:sp>
      <p:sp>
        <p:nvSpPr>
          <p:cNvPr name="TextBox 39" id="39"/>
          <p:cNvSpPr txBox="true"/>
          <p:nvPr/>
        </p:nvSpPr>
        <p:spPr>
          <a:xfrm rot="0">
            <a:off x="14139902" y="3415421"/>
            <a:ext cx="2028974" cy="5524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Economics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grpSp>
        <p:nvGrpSpPr>
          <p:cNvPr name="Group 4" id="4"/>
          <p:cNvGrpSpPr/>
          <p:nvPr/>
        </p:nvGrpSpPr>
        <p:grpSpPr>
          <a:xfrm rot="0">
            <a:off x="1028700" y="1796911"/>
            <a:ext cx="5179692" cy="7461389"/>
            <a:chOff x="0" y="0"/>
            <a:chExt cx="6906256" cy="9948519"/>
          </a:xfrm>
        </p:grpSpPr>
        <p:pic>
          <p:nvPicPr>
            <p:cNvPr name="Picture 5" id="5"/>
            <p:cNvPicPr>
              <a:picLocks noChangeAspect="true"/>
            </p:cNvPicPr>
            <p:nvPr/>
          </p:nvPicPr>
          <p:blipFill>
            <a:blip r:embed="rId2"/>
            <a:srcRect l="31297" t="0" r="31297" b="19177"/>
            <a:stretch>
              <a:fillRect/>
            </a:stretch>
          </p:blipFill>
          <p:spPr>
            <a:xfrm flipH="false" flipV="false">
              <a:off x="0" y="0"/>
              <a:ext cx="6906256" cy="9948519"/>
            </a:xfrm>
            <a:prstGeom prst="rect">
              <a:avLst/>
            </a:prstGeom>
          </p:spPr>
        </p:pic>
      </p:grpSp>
      <p:sp>
        <p:nvSpPr>
          <p:cNvPr name="TextBox 6" id="6"/>
          <p:cNvSpPr txBox="true"/>
          <p:nvPr/>
        </p:nvSpPr>
        <p:spPr>
          <a:xfrm rot="0">
            <a:off x="6690621" y="1796911"/>
            <a:ext cx="10568679"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Web Services Architecture</a:t>
            </a:r>
          </a:p>
        </p:txBody>
      </p:sp>
      <p:grpSp>
        <p:nvGrpSpPr>
          <p:cNvPr name="Group 7" id="7"/>
          <p:cNvGrpSpPr/>
          <p:nvPr/>
        </p:nvGrpSpPr>
        <p:grpSpPr>
          <a:xfrm rot="0">
            <a:off x="6690621" y="5182156"/>
            <a:ext cx="10568679" cy="4076144"/>
            <a:chOff x="0" y="0"/>
            <a:chExt cx="2783520" cy="1073552"/>
          </a:xfrm>
        </p:grpSpPr>
        <p:sp>
          <p:nvSpPr>
            <p:cNvPr name="Freeform 8" id="8"/>
            <p:cNvSpPr/>
            <p:nvPr/>
          </p:nvSpPr>
          <p:spPr>
            <a:xfrm flipH="false" flipV="false" rot="0">
              <a:off x="0" y="0"/>
              <a:ext cx="2783520" cy="1073552"/>
            </a:xfrm>
            <a:custGeom>
              <a:avLst/>
              <a:gdLst/>
              <a:ahLst/>
              <a:cxnLst/>
              <a:rect r="r" b="b" t="t" l="l"/>
              <a:pathLst>
                <a:path h="1073552" w="2783520">
                  <a:moveTo>
                    <a:pt x="0" y="0"/>
                  </a:moveTo>
                  <a:lnTo>
                    <a:pt x="2783520" y="0"/>
                  </a:lnTo>
                  <a:lnTo>
                    <a:pt x="2783520" y="1073552"/>
                  </a:lnTo>
                  <a:lnTo>
                    <a:pt x="0" y="1073552"/>
                  </a:lnTo>
                  <a:close/>
                </a:path>
              </a:pathLst>
            </a:custGeom>
            <a:solidFill>
              <a:srgbClr val="FFFFFF"/>
            </a:solidFill>
          </p:spPr>
        </p:sp>
        <p:sp>
          <p:nvSpPr>
            <p:cNvPr name="TextBox 9" id="9"/>
            <p:cNvSpPr txBox="true"/>
            <p:nvPr/>
          </p:nvSpPr>
          <p:spPr>
            <a:xfrm>
              <a:off x="0" y="-57150"/>
              <a:ext cx="2783520" cy="1130702"/>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172833" y="6112153"/>
            <a:ext cx="4424545" cy="248285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In the last decade, many ERP vendors have introduced Web (or Internet)-based architecture for their systems. This is often described as a fourth tier where the Web tier is split into services tier and browser tier</a:t>
            </a:r>
          </a:p>
        </p:txBody>
      </p:sp>
      <p:sp>
        <p:nvSpPr>
          <p:cNvPr name="TextBox 11" id="11"/>
          <p:cNvSpPr txBox="true"/>
          <p:nvPr/>
        </p:nvSpPr>
        <p:spPr>
          <a:xfrm rot="0">
            <a:off x="12265920" y="6112153"/>
            <a:ext cx="4511168" cy="248285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This next-generation architecture leverages a number of Internet technologies and concepts to deliver simple, ubiquitous access to ERP application modules and to enable the open flow of information between systems.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3989E"/>
        </a:solidFill>
      </p:bgPr>
    </p:bg>
    <p:spTree>
      <p:nvGrpSpPr>
        <p:cNvPr id="1" name=""/>
        <p:cNvGrpSpPr/>
        <p:nvPr/>
      </p:nvGrpSpPr>
      <p:grpSpPr>
        <a:xfrm>
          <a:off x="0" y="0"/>
          <a:ext cx="0" cy="0"/>
          <a:chOff x="0" y="0"/>
          <a:chExt cx="0" cy="0"/>
        </a:xfrm>
      </p:grpSpPr>
      <p:sp>
        <p:nvSpPr>
          <p:cNvPr name="AutoShape 2" id="2"/>
          <p:cNvSpPr/>
          <p:nvPr/>
        </p:nvSpPr>
        <p:spPr>
          <a:xfrm rot="0">
            <a:off x="3653603" y="1257300"/>
            <a:ext cx="13605697"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6690621" y="5182156"/>
            <a:ext cx="10568679" cy="4076144"/>
            <a:chOff x="0" y="0"/>
            <a:chExt cx="2783520" cy="1073552"/>
          </a:xfrm>
        </p:grpSpPr>
        <p:sp>
          <p:nvSpPr>
            <p:cNvPr name="Freeform 4" id="4"/>
            <p:cNvSpPr/>
            <p:nvPr/>
          </p:nvSpPr>
          <p:spPr>
            <a:xfrm flipH="false" flipV="false" rot="0">
              <a:off x="0" y="0"/>
              <a:ext cx="2783520" cy="1073552"/>
            </a:xfrm>
            <a:custGeom>
              <a:avLst/>
              <a:gdLst/>
              <a:ahLst/>
              <a:cxnLst/>
              <a:rect r="r" b="b" t="t" l="l"/>
              <a:pathLst>
                <a:path h="1073552" w="2783520">
                  <a:moveTo>
                    <a:pt x="0" y="0"/>
                  </a:moveTo>
                  <a:lnTo>
                    <a:pt x="2783520" y="0"/>
                  </a:lnTo>
                  <a:lnTo>
                    <a:pt x="2783520" y="1073552"/>
                  </a:lnTo>
                  <a:lnTo>
                    <a:pt x="0" y="1073552"/>
                  </a:lnTo>
                  <a:close/>
                </a:path>
              </a:pathLst>
            </a:custGeom>
            <a:solidFill>
              <a:srgbClr val="FFFFFF"/>
            </a:solidFill>
          </p:spPr>
        </p:sp>
        <p:sp>
          <p:nvSpPr>
            <p:cNvPr name="TextBox 5" id="5"/>
            <p:cNvSpPr txBox="true"/>
            <p:nvPr/>
          </p:nvSpPr>
          <p:spPr>
            <a:xfrm>
              <a:off x="0" y="-57150"/>
              <a:ext cx="2783520" cy="113070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52122" y="4127360"/>
            <a:ext cx="5764272" cy="2525408"/>
          </a:xfrm>
          <a:custGeom>
            <a:avLst/>
            <a:gdLst/>
            <a:ahLst/>
            <a:cxnLst/>
            <a:rect r="r" b="b" t="t" l="l"/>
            <a:pathLst>
              <a:path h="2525408" w="5764272">
                <a:moveTo>
                  <a:pt x="0" y="0"/>
                </a:moveTo>
                <a:lnTo>
                  <a:pt x="5764272" y="0"/>
                </a:lnTo>
                <a:lnTo>
                  <a:pt x="5764272" y="2525408"/>
                </a:lnTo>
                <a:lnTo>
                  <a:pt x="0" y="2525408"/>
                </a:lnTo>
                <a:lnTo>
                  <a:pt x="0" y="0"/>
                </a:lnTo>
                <a:close/>
              </a:path>
            </a:pathLst>
          </a:custGeom>
          <a:blipFill>
            <a:blip r:embed="rId2"/>
            <a:stretch>
              <a:fillRect l="0" t="0" r="0" b="0"/>
            </a:stretch>
          </a:blipFill>
        </p:spPr>
      </p:sp>
      <p:sp>
        <p:nvSpPr>
          <p:cNvPr name="TextBox 7" id="7"/>
          <p:cNvSpPr txBox="true"/>
          <p:nvPr/>
        </p:nvSpPr>
        <p:spPr>
          <a:xfrm rot="0">
            <a:off x="1028700" y="933450"/>
            <a:ext cx="2315355" cy="5524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ITE61</a:t>
            </a:r>
          </a:p>
        </p:txBody>
      </p:sp>
      <p:sp>
        <p:nvSpPr>
          <p:cNvPr name="TextBox 8" id="8"/>
          <p:cNvSpPr txBox="true"/>
          <p:nvPr/>
        </p:nvSpPr>
        <p:spPr>
          <a:xfrm rot="0">
            <a:off x="6690621" y="1796911"/>
            <a:ext cx="10568679" cy="2330449"/>
          </a:xfrm>
          <a:prstGeom prst="rect">
            <a:avLst/>
          </a:prstGeom>
        </p:spPr>
        <p:txBody>
          <a:bodyPr anchor="t" rtlCol="false" tIns="0" lIns="0" bIns="0" rIns="0">
            <a:spAutoFit/>
          </a:bodyPr>
          <a:lstStyle/>
          <a:p>
            <a:pPr>
              <a:lnSpc>
                <a:spcPts val="8799"/>
              </a:lnSpc>
            </a:pPr>
            <a:r>
              <a:rPr lang="en-US" sz="7999">
                <a:solidFill>
                  <a:srgbClr val="FFFFFF"/>
                </a:solidFill>
                <a:latin typeface="Poppins Bold"/>
              </a:rPr>
              <a:t>Service Oriented Architectures</a:t>
            </a:r>
          </a:p>
        </p:txBody>
      </p:sp>
      <p:sp>
        <p:nvSpPr>
          <p:cNvPr name="TextBox 9" id="9"/>
          <p:cNvSpPr txBox="true"/>
          <p:nvPr/>
        </p:nvSpPr>
        <p:spPr>
          <a:xfrm rot="0">
            <a:off x="7172833" y="6112153"/>
            <a:ext cx="4424545" cy="1425575"/>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A service is a function that is well defined, self-contained, and does not depend on the context or state of other services.</a:t>
            </a:r>
          </a:p>
        </p:txBody>
      </p:sp>
      <p:sp>
        <p:nvSpPr>
          <p:cNvPr name="TextBox 10" id="10"/>
          <p:cNvSpPr txBox="true"/>
          <p:nvPr/>
        </p:nvSpPr>
        <p:spPr>
          <a:xfrm rot="0">
            <a:off x="12265920" y="6112153"/>
            <a:ext cx="4511168" cy="177800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rPr>
              <a:t>From an ERP perspective SOA decomposes the business tier into smaller, distinct units of services. These services collectively support an ERP functional module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DAF88zsma1w</dc:identifier>
  <dcterms:modified xsi:type="dcterms:W3CDTF">2011-08-01T06:04:30Z</dcterms:modified>
  <cp:revision>1</cp:revision>
  <dc:title>ITE61 Chapter 4</dc:title>
</cp:coreProperties>
</file>